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8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00528784"/>
        <c:axId val="200529344"/>
      </c:bubbleChart>
      <c:valAx>
        <c:axId val="20052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529344"/>
        <c:crosses val="autoZero"/>
        <c:crossBetween val="midCat"/>
      </c:valAx>
      <c:valAx>
        <c:axId val="20052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5287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0.15314</cdr:x>
      <cdr:y>0.23585</cdr:y>
    </cdr:from>
    <cdr:to>
      <cdr:x>0.52613</cdr:x>
      <cdr:y>0.62993</cdr:y>
    </cdr:to>
    <cdr:grpSp>
      <cdr:nvGrpSpPr>
        <cdr:cNvPr id="2" name="Group 1"/>
        <cdr:cNvGrpSpPr/>
      </cdr:nvGrpSpPr>
      <cdr:grpSpPr>
        <a:xfrm xmlns:a="http://schemas.openxmlformats.org/drawingml/2006/main">
          <a:off x="872382" y="1347883"/>
          <a:ext cx="2124785" cy="2252167"/>
          <a:chOff x="772501" y="401288"/>
          <a:chExt cx="2330600" cy="2252173"/>
        </a:xfrm>
        <a:solidFill xmlns:a="http://schemas.openxmlformats.org/drawingml/2006/main">
          <a:schemeClr val="bg2">
            <a:lumMod val="75000"/>
          </a:schemeClr>
        </a:solidFill>
      </cdr:grpSpPr>
      <cdr:sp macro="" textlink="">
        <cdr:nvSpPr>
          <cdr:cNvPr id="3" name="Oval 2"/>
          <cdr:cNvSpPr/>
        </cdr:nvSpPr>
        <cdr:spPr>
          <a:xfrm xmlns:a="http://schemas.openxmlformats.org/drawingml/2006/main">
            <a:off x="772501" y="401288"/>
            <a:ext cx="2330600" cy="2252173"/>
          </a:xfrm>
          <a:prstGeom xmlns:a="http://schemas.openxmlformats.org/drawingml/2006/main" prst="ellipse">
            <a:avLst/>
          </a:prstGeom>
          <a:grpFill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/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837969" y="1301401"/>
            <a:ext cx="2094920" cy="461665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2400" dirty="0" smtClean="0"/>
              <a:t>Academic</a:t>
            </a:r>
            <a:endParaRPr lang="en-US" sz="2400" dirty="0"/>
          </a:p>
        </cdr:txBody>
      </cdr:sp>
    </cdr:grpSp>
  </cdr:relSizeAnchor>
  <cdr:relSizeAnchor xmlns:cdr="http://schemas.openxmlformats.org/drawingml/2006/chartDrawing">
    <cdr:from>
      <cdr:x>0.28515</cdr:x>
      <cdr:y>0.50511</cdr:y>
    </cdr:from>
    <cdr:to>
      <cdr:x>0.65814</cdr:x>
      <cdr:y>0.89919</cdr:y>
    </cdr:to>
    <cdr:grpSp>
      <cdr:nvGrpSpPr>
        <cdr:cNvPr id="5" name="Group 4"/>
        <cdr:cNvGrpSpPr/>
      </cdr:nvGrpSpPr>
      <cdr:grpSpPr>
        <a:xfrm xmlns:a="http://schemas.openxmlformats.org/drawingml/2006/main">
          <a:off x="1624394" y="2886704"/>
          <a:ext cx="2124785" cy="2252167"/>
          <a:chOff x="1230765" y="667795"/>
          <a:chExt cx="2330600" cy="2252173"/>
        </a:xfrm>
        <a:solidFill xmlns:a="http://schemas.openxmlformats.org/drawingml/2006/main">
          <a:schemeClr val="accent2">
            <a:lumMod val="75000"/>
          </a:schemeClr>
        </a:solidFill>
      </cdr:grpSpPr>
      <cdr:sp macro="" textlink="">
        <cdr:nvSpPr>
          <cdr:cNvPr id="6" name="Oval 5"/>
          <cdr:cNvSpPr/>
        </cdr:nvSpPr>
        <cdr:spPr>
          <a:xfrm xmlns:a="http://schemas.openxmlformats.org/drawingml/2006/main">
            <a:off x="1230765" y="667795"/>
            <a:ext cx="2330600" cy="2252173"/>
          </a:xfrm>
          <a:prstGeom xmlns:a="http://schemas.openxmlformats.org/drawingml/2006/main" prst="ellipse">
            <a:avLst/>
          </a:prstGeom>
          <a:grpFill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/>
          </a:p>
        </cdr:txBody>
      </cdr:sp>
      <cdr:sp macro="" textlink="">
        <cdr:nvSpPr>
          <cdr:cNvPr id="7" name="TextBox 6"/>
          <cdr:cNvSpPr txBox="1"/>
        </cdr:nvSpPr>
        <cdr:spPr>
          <a:xfrm xmlns:a="http://schemas.openxmlformats.org/drawingml/2006/main">
            <a:off x="1348605" y="1537094"/>
            <a:ext cx="2094920" cy="461665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2400" dirty="0" smtClean="0"/>
              <a:t>Workplace</a:t>
            </a:r>
            <a:endParaRPr lang="en-US" sz="2400" dirty="0"/>
          </a:p>
        </cdr:txBody>
      </cdr:sp>
    </cdr:grpSp>
  </cdr:relSizeAnchor>
  <cdr:relSizeAnchor xmlns:cdr="http://schemas.openxmlformats.org/drawingml/2006/chartDrawing">
    <cdr:from>
      <cdr:x>0.47165</cdr:x>
      <cdr:y>0.23585</cdr:y>
    </cdr:from>
    <cdr:to>
      <cdr:x>0.84464</cdr:x>
      <cdr:y>0.62993</cdr:y>
    </cdr:to>
    <cdr:grpSp>
      <cdr:nvGrpSpPr>
        <cdr:cNvPr id="8" name="Group 7"/>
        <cdr:cNvGrpSpPr/>
      </cdr:nvGrpSpPr>
      <cdr:grpSpPr>
        <a:xfrm xmlns:a="http://schemas.openxmlformats.org/drawingml/2006/main">
          <a:off x="2686815" y="1347883"/>
          <a:ext cx="2124786" cy="2252167"/>
          <a:chOff x="1230765" y="667795"/>
          <a:chExt cx="2330600" cy="2252173"/>
        </a:xfrm>
        <a:solidFill xmlns:a="http://schemas.openxmlformats.org/drawingml/2006/main">
          <a:schemeClr val="accent3">
            <a:lumMod val="75000"/>
          </a:schemeClr>
        </a:solidFill>
      </cdr:grpSpPr>
      <cdr:sp macro="" textlink="">
        <cdr:nvSpPr>
          <cdr:cNvPr id="9" name="Oval 8"/>
          <cdr:cNvSpPr/>
        </cdr:nvSpPr>
        <cdr:spPr>
          <a:xfrm xmlns:a="http://schemas.openxmlformats.org/drawingml/2006/main">
            <a:off x="1230765" y="667795"/>
            <a:ext cx="2330600" cy="2252173"/>
          </a:xfrm>
          <a:prstGeom xmlns:a="http://schemas.openxmlformats.org/drawingml/2006/main" prst="ellipse">
            <a:avLst/>
          </a:prstGeom>
          <a:grpFill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/>
          </a:p>
        </cdr:txBody>
      </cdr:sp>
      <cdr:sp macro="" textlink="">
        <cdr:nvSpPr>
          <cdr:cNvPr id="10" name="TextBox 9"/>
          <cdr:cNvSpPr txBox="1"/>
        </cdr:nvSpPr>
        <cdr:spPr>
          <a:xfrm xmlns:a="http://schemas.openxmlformats.org/drawingml/2006/main">
            <a:off x="1348605" y="1537094"/>
            <a:ext cx="2094920" cy="461665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2400" dirty="0" smtClean="0"/>
              <a:t>Personal</a:t>
            </a:r>
            <a:endParaRPr lang="en-US" sz="2400" dirty="0"/>
          </a:p>
        </cdr:txBody>
      </cdr:sp>
    </cdr:grpSp>
  </cdr:relSizeAnchor>
  <cdr:relSizeAnchor xmlns:cdr="http://schemas.openxmlformats.org/drawingml/2006/chartDrawing">
    <cdr:from>
      <cdr:x>0.60429</cdr:x>
      <cdr:y>0.57046</cdr:y>
    </cdr:from>
    <cdr:to>
      <cdr:x>0.84947</cdr:x>
      <cdr:y>0.83851</cdr:y>
    </cdr:to>
    <cdr:sp macro="" textlink="">
      <cdr:nvSpPr>
        <cdr:cNvPr id="11" name="Circular Arrow 10"/>
        <cdr:cNvSpPr/>
      </cdr:nvSpPr>
      <cdr:spPr>
        <a:xfrm xmlns:a="http://schemas.openxmlformats.org/drawingml/2006/main" rot="8086779">
          <a:off x="3775901" y="3260111"/>
          <a:ext cx="1531911" cy="1532002"/>
        </a:xfrm>
        <a:prstGeom xmlns:a="http://schemas.openxmlformats.org/drawingml/2006/main" prst="circular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0.0943</cdr:x>
      <cdr:y>0.55747</cdr:y>
    </cdr:from>
    <cdr:to>
      <cdr:x>0.33948</cdr:x>
      <cdr:y>0.82552</cdr:y>
    </cdr:to>
    <cdr:sp macro="" textlink="">
      <cdr:nvSpPr>
        <cdr:cNvPr id="12" name="Circular Arrow 11"/>
        <cdr:cNvSpPr/>
      </cdr:nvSpPr>
      <cdr:spPr>
        <a:xfrm xmlns:a="http://schemas.openxmlformats.org/drawingml/2006/main" rot="14782284">
          <a:off x="589242" y="3185890"/>
          <a:ext cx="1531911" cy="1532002"/>
        </a:xfrm>
        <a:prstGeom xmlns:a="http://schemas.openxmlformats.org/drawingml/2006/main" prst="circularArrow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7/16/2013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73502"/>
          </a:xfrm>
        </p:spPr>
        <p:txBody>
          <a:bodyPr/>
          <a:lstStyle/>
          <a:p>
            <a:r>
              <a:rPr lang="en-US" dirty="0" smtClean="0"/>
              <a:t>A Pilot Project</a:t>
            </a:r>
          </a:p>
          <a:p>
            <a:endParaRPr lang="en-US" dirty="0"/>
          </a:p>
          <a:p>
            <a:r>
              <a:rPr lang="en-US" dirty="0" err="1" smtClean="0"/>
              <a:t>Dugoni</a:t>
            </a:r>
            <a:r>
              <a:rPr lang="en-US" dirty="0" smtClean="0"/>
              <a:t> School of Dentistry and Student Life</a:t>
            </a:r>
          </a:p>
          <a:p>
            <a:r>
              <a:rPr lang="en-US" dirty="0" smtClean="0"/>
              <a:t>January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Electronic Portfolios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33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745" y="310444"/>
            <a:ext cx="9039255" cy="1219200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/>
              <a:t>E-Portfolio Contributions to Assessment</a:t>
            </a:r>
            <a:endParaRPr lang="en-US" b="1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509572" y="1746519"/>
            <a:ext cx="8229600" cy="4293037"/>
          </a:xfrm>
        </p:spPr>
        <p:txBody>
          <a:bodyPr vert="horz"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Allows pride of authorship and encourages quality achievement of products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Allows students to make connection through multiple pedagogies and subjects, curricular, and co-curricular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Permits use of rubrics to assess learning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Integrates and synthesizes the academic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4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87" y="569093"/>
            <a:ext cx="8851038" cy="77727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 smtClean="0"/>
              <a:t>AAC&amp;U’s Essential Learning Outcomes</a:t>
            </a:r>
            <a:endParaRPr lang="en-US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687" y="1779496"/>
            <a:ext cx="8641546" cy="5682809"/>
          </a:xfrm>
        </p:spPr>
        <p:txBody>
          <a:bodyPr vert="horz">
            <a:no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sz="2800" dirty="0"/>
              <a:t>VALUE Rubric Reliability </a:t>
            </a:r>
            <a:r>
              <a:rPr lang="en-US" sz="2800" dirty="0" smtClean="0"/>
              <a:t>Study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US" sz="17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800" dirty="0" smtClean="0"/>
              <a:t>Collaborative </a:t>
            </a:r>
            <a:r>
              <a:rPr lang="en-US" sz="2800" dirty="0"/>
              <a:t>on Authentic Assessment of Learning (CAAL</a:t>
            </a:r>
            <a:r>
              <a:rPr lang="en-US" sz="2800" dirty="0" smtClean="0"/>
              <a:t>)</a:t>
            </a:r>
            <a:r>
              <a:rPr lang="en-US" sz="2800" dirty="0"/>
              <a:t>   </a:t>
            </a:r>
            <a:endParaRPr lang="en-US" sz="28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endParaRPr lang="en-US" sz="2800" dirty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800" dirty="0"/>
              <a:t>Using the VALUE Rubrics to Communicate Effective Assessment of General </a:t>
            </a:r>
            <a:r>
              <a:rPr lang="en-US" sz="2800" dirty="0" smtClean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8906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4295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University of the Pacific’s University-wide Learning Outcomes</a:t>
            </a:r>
            <a:endParaRPr lang="en-US" b="1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75968"/>
          </a:xfrm>
        </p:spPr>
        <p:txBody>
          <a:bodyPr vert="horz">
            <a:noAutofit/>
          </a:bodyPr>
          <a:lstStyle/>
          <a:p>
            <a:pPr>
              <a:lnSpc>
                <a:spcPct val="140000"/>
              </a:lnSpc>
              <a:buClr>
                <a:schemeClr val="bg2">
                  <a:lumMod val="75000"/>
                </a:schemeClr>
              </a:buClr>
            </a:pPr>
            <a:r>
              <a:rPr lang="en-US" sz="3200" dirty="0"/>
              <a:t>Major Field Competence</a:t>
            </a:r>
          </a:p>
          <a:p>
            <a:pPr>
              <a:lnSpc>
                <a:spcPct val="140000"/>
              </a:lnSpc>
              <a:buClr>
                <a:schemeClr val="bg2">
                  <a:lumMod val="75000"/>
                </a:schemeClr>
              </a:buClr>
            </a:pPr>
            <a:r>
              <a:rPr lang="en-US" sz="3200" dirty="0"/>
              <a:t>Critical and Creative Thinking</a:t>
            </a:r>
          </a:p>
          <a:p>
            <a:pPr>
              <a:lnSpc>
                <a:spcPct val="140000"/>
              </a:lnSpc>
              <a:buClr>
                <a:schemeClr val="bg2">
                  <a:lumMod val="75000"/>
                </a:schemeClr>
              </a:buClr>
            </a:pPr>
            <a:r>
              <a:rPr lang="en-US" sz="3200" dirty="0"/>
              <a:t>Communication</a:t>
            </a:r>
          </a:p>
          <a:p>
            <a:pPr>
              <a:lnSpc>
                <a:spcPct val="140000"/>
              </a:lnSpc>
              <a:buClr>
                <a:schemeClr val="bg2">
                  <a:lumMod val="75000"/>
                </a:schemeClr>
              </a:buClr>
            </a:pPr>
            <a:r>
              <a:rPr lang="en-US" sz="3200" dirty="0"/>
              <a:t>Collaboration and Leadership</a:t>
            </a:r>
          </a:p>
          <a:p>
            <a:pPr>
              <a:lnSpc>
                <a:spcPct val="140000"/>
              </a:lnSpc>
              <a:buClr>
                <a:schemeClr val="bg2">
                  <a:lumMod val="75000"/>
                </a:schemeClr>
              </a:buClr>
            </a:pPr>
            <a:r>
              <a:rPr lang="en-US" sz="3200" dirty="0"/>
              <a:t>Intercultural and Global Perspectives</a:t>
            </a:r>
          </a:p>
          <a:p>
            <a:pPr>
              <a:lnSpc>
                <a:spcPct val="140000"/>
              </a:lnSpc>
              <a:buClr>
                <a:schemeClr val="bg2">
                  <a:lumMod val="75000"/>
                </a:schemeClr>
              </a:buClr>
            </a:pPr>
            <a:r>
              <a:rPr lang="en-US" sz="3200" dirty="0"/>
              <a:t>Ethical Reasoning</a:t>
            </a:r>
          </a:p>
          <a:p>
            <a:pPr>
              <a:lnSpc>
                <a:spcPct val="140000"/>
              </a:lnSpc>
              <a:buClr>
                <a:schemeClr val="bg2">
                  <a:lumMod val="75000"/>
                </a:schemeClr>
              </a:buClr>
            </a:pPr>
            <a:r>
              <a:rPr lang="en-US" sz="3200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37953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23017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Capstone Experiences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Performances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Common Assignments, Secondary Readings, &amp; Other Embedded Assessments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Classroom Assessment techniques, action research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Local tests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Commercial tests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Course Management programs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Program Evaluations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Institutional Accreditation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Assessment Uses for Portfolios (</a:t>
            </a:r>
            <a:r>
              <a:rPr lang="en-US" b="1" dirty="0" err="1" smtClean="0"/>
              <a:t>Leskes</a:t>
            </a:r>
            <a:r>
              <a:rPr lang="en-US" b="1" dirty="0" smtClean="0"/>
              <a:t> &amp; Wright, 2005)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026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7237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 smtClean="0"/>
              <a:t>E-Portfolios are Designed for Today’s Students</a:t>
            </a:r>
            <a:endParaRPr lang="en-US" sz="4000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429507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dirty="0" smtClean="0"/>
              <a:t>“Today students are no longer the people our educational system was designed to teach.”</a:t>
            </a:r>
          </a:p>
          <a:p>
            <a:pPr algn="r">
              <a:buClr>
                <a:schemeClr val="bg2">
                  <a:lumMod val="75000"/>
                </a:schemeClr>
              </a:buClr>
              <a:buFontTx/>
              <a:buChar char="-"/>
            </a:pPr>
            <a:r>
              <a:rPr lang="en-US" sz="3200" dirty="0" smtClean="0"/>
              <a:t>Marc </a:t>
            </a:r>
            <a:r>
              <a:rPr lang="en-US" sz="3200" dirty="0" err="1" smtClean="0"/>
              <a:t>Prendy</a:t>
            </a:r>
            <a:endParaRPr lang="en-US" sz="32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/>
              <a:t>Digital Native v. Digital Immigrant (</a:t>
            </a:r>
            <a:r>
              <a:rPr lang="en-US" sz="3200" dirty="0" err="1" smtClean="0"/>
              <a:t>Prendy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/>
              <a:t>Net Generation, </a:t>
            </a:r>
            <a:r>
              <a:rPr lang="en-US" sz="3200" dirty="0" err="1" smtClean="0"/>
              <a:t>Millennials</a:t>
            </a:r>
            <a:r>
              <a:rPr lang="en-US" sz="3200" dirty="0" smtClean="0"/>
              <a:t> (</a:t>
            </a:r>
            <a:r>
              <a:rPr lang="en-US" sz="3200" dirty="0" err="1" smtClean="0"/>
              <a:t>Educause</a:t>
            </a:r>
            <a:r>
              <a:rPr lang="en-US" sz="3200" dirty="0" smtClean="0"/>
              <a:t> Learning Initiative)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 smtClean="0"/>
              <a:t>Generation Flux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53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9" y="152400"/>
            <a:ext cx="8746292" cy="1219200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/>
              <a:t>What’s Being Lost in this Environment?</a:t>
            </a:r>
            <a:endParaRPr lang="en-US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>
                <a:solidFill>
                  <a:schemeClr val="tx2">
                    <a:lumMod val="25000"/>
                  </a:schemeClr>
                </a:solidFill>
              </a:rPr>
              <a:t>C</a:t>
            </a:r>
            <a:r>
              <a:rPr lang="en-US" sz="3600" dirty="0" smtClean="0">
                <a:solidFill>
                  <a:schemeClr val="tx2">
                    <a:lumMod val="25000"/>
                  </a:schemeClr>
                </a:solidFill>
              </a:rPr>
              <a:t>ommunication (writing and in person)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How to Reflect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Empathy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How to be Contemplative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" y="1232890"/>
            <a:ext cx="9144000" cy="4423919"/>
          </a:xfrm>
          <a:prstGeom prst="rect">
            <a:avLst/>
          </a:prstGeom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0" y="352603"/>
            <a:ext cx="9144000" cy="495796"/>
          </a:xfrm>
        </p:spPr>
        <p:txBody>
          <a:bodyPr/>
          <a:lstStyle/>
          <a:p>
            <a:pPr algn="ctr"/>
            <a:r>
              <a:rPr lang="en-US" dirty="0"/>
              <a:t>Example of E-Port</a:t>
            </a:r>
          </a:p>
        </p:txBody>
      </p:sp>
    </p:spTree>
    <p:extLst>
      <p:ext uri="{BB962C8B-B14F-4D97-AF65-F5344CB8AC3E}">
        <p14:creationId xmlns:p14="http://schemas.microsoft.com/office/powerpoint/2010/main" val="180154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4705"/>
            <a:ext cx="9144000" cy="495796"/>
          </a:xfrm>
        </p:spPr>
        <p:txBody>
          <a:bodyPr/>
          <a:lstStyle/>
          <a:p>
            <a:pPr algn="ctr"/>
            <a:r>
              <a:rPr lang="en-US" dirty="0"/>
              <a:t>Example of E-Port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750"/>
            <a:ext cx="9144000" cy="60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itle 8"/>
          <p:cNvSpPr>
            <a:spLocks noGrp="1"/>
          </p:cNvSpPr>
          <p:nvPr>
            <p:ph type="title" orient="vert"/>
          </p:nvPr>
        </p:nvSpPr>
        <p:spPr>
          <a:xfrm>
            <a:off x="7476246" y="274638"/>
            <a:ext cx="1210553" cy="5851525"/>
          </a:xfrm>
        </p:spPr>
        <p:txBody>
          <a:bodyPr anchor="ctr"/>
          <a:lstStyle/>
          <a:p>
            <a:pPr algn="ctr"/>
            <a:r>
              <a:rPr lang="en-US" b="1" dirty="0" smtClean="0"/>
              <a:t>Why E-Portfolios?</a:t>
            </a:r>
            <a:endParaRPr lang="en-US" b="1" dirty="0"/>
          </a:p>
        </p:txBody>
      </p:sp>
      <p:sp>
        <p:nvSpPr>
          <p:cNvPr id="10" name="Vertical Text Placeholder 9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19046" cy="6324755"/>
          </a:xfrm>
        </p:spPr>
        <p:txBody>
          <a:bodyPr vert="horz">
            <a:normAutofit fontScale="85000" lnSpcReduction="20000"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sz="3500" dirty="0" smtClean="0"/>
              <a:t>Students’ academic experiences lacks observance and integration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en-US" sz="3000" dirty="0" smtClean="0"/>
              <a:t>Courses are not sequential and </a:t>
            </a:r>
            <a:r>
              <a:rPr lang="en-US" sz="3000" dirty="0" err="1" smtClean="0"/>
              <a:t>scaffolded</a:t>
            </a:r>
            <a:r>
              <a:rPr lang="en-US" sz="3000" dirty="0" smtClean="0"/>
              <a:t> well, even within a major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en-US" sz="3000" dirty="0" smtClean="0"/>
              <a:t>Increasing demands of information-rich environment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en-US" sz="3000" dirty="0" smtClean="0"/>
              <a:t>Experiential learning is not well integrated with classroom learning</a:t>
            </a:r>
          </a:p>
          <a:p>
            <a:pPr lvl="1">
              <a:buClr>
                <a:schemeClr val="bg2">
                  <a:lumMod val="75000"/>
                </a:schemeClr>
              </a:buClr>
            </a:pPr>
            <a:r>
              <a:rPr lang="en-US" sz="3000" dirty="0" smtClean="0"/>
              <a:t>Out of class learning can contribute vocation, passion, and purpose</a:t>
            </a:r>
            <a:endParaRPr lang="en-US" sz="1000" dirty="0" smtClean="0"/>
          </a:p>
          <a:p>
            <a:pPr marL="365760" lvl="1" indent="0">
              <a:buClr>
                <a:schemeClr val="bg2">
                  <a:lumMod val="75000"/>
                </a:schemeClr>
              </a:buClr>
              <a:buNone/>
            </a:pPr>
            <a:endParaRPr lang="en-US" sz="30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500" dirty="0" smtClean="0"/>
              <a:t>Self knowledge needs to be integrated with facts, skills, and information to create wisdom and insight</a:t>
            </a:r>
            <a:endParaRPr lang="en-US" sz="1000" dirty="0" smtClean="0"/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endParaRPr lang="en-US" sz="35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500" dirty="0" smtClean="0"/>
              <a:t>E-portfolios use authentic student work to show growth over time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6107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1641156"/>
              </p:ext>
            </p:extLst>
          </p:nvPr>
        </p:nvGraphicFramePr>
        <p:xfrm>
          <a:off x="457200" y="457200"/>
          <a:ext cx="569662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31874" y="457200"/>
            <a:ext cx="2831126" cy="4976824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Connections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Development &amp; Exploration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Achievements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Growth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38946" y="474113"/>
            <a:ext cx="2330600" cy="2252173"/>
            <a:chOff x="1230765" y="667795"/>
            <a:chExt cx="2330600" cy="2252173"/>
          </a:xfrm>
          <a:solidFill>
            <a:schemeClr val="tx2">
              <a:lumMod val="25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1230765" y="667795"/>
              <a:ext cx="2330600" cy="2252173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8605" y="1537094"/>
              <a:ext cx="209492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Community</a:t>
              </a:r>
              <a:endParaRPr lang="en-US" sz="2400" dirty="0"/>
            </a:p>
          </p:txBody>
        </p:sp>
      </p:grpSp>
      <p:sp>
        <p:nvSpPr>
          <p:cNvPr id="12" name="Circular Arrow 11"/>
          <p:cNvSpPr/>
          <p:nvPr/>
        </p:nvSpPr>
        <p:spPr>
          <a:xfrm rot="3652567">
            <a:off x="4098191" y="758916"/>
            <a:ext cx="1531911" cy="1532002"/>
          </a:xfrm>
          <a:prstGeom prst="circular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8373657">
            <a:off x="1048087" y="878566"/>
            <a:ext cx="1531911" cy="1532002"/>
          </a:xfrm>
          <a:prstGeom prst="circular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8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745" y="389467"/>
            <a:ext cx="9039255" cy="1219200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/>
              <a:t>E-Portfolio Contributions to Assessment</a:t>
            </a:r>
            <a:endParaRPr lang="en-US" b="1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366889" y="1723941"/>
            <a:ext cx="8229600" cy="5394742"/>
          </a:xfrm>
        </p:spPr>
        <p:txBody>
          <a:bodyPr vert="horz"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Allows students to create and reflect on their own learning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Provides a space to organize and scaffold class content and university and community experiences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US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dirty="0" smtClean="0"/>
              <a:t>When it is personalized, it is owned; deepens intellectual identity and enhances self-understanding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11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302</TotalTime>
  <Words>336</Words>
  <Application>Microsoft Office PowerPoint</Application>
  <PresentationFormat>On-screen Show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Constantia</vt:lpstr>
      <vt:lpstr>Wingdings 2</vt:lpstr>
      <vt:lpstr>Paper</vt:lpstr>
      <vt:lpstr>Electronic Portfolios</vt:lpstr>
      <vt:lpstr>Assessment Uses for Portfolios (Leskes &amp; Wright, 2005)</vt:lpstr>
      <vt:lpstr>E-Portfolios are Designed for Today’s Students</vt:lpstr>
      <vt:lpstr>What’s Being Lost in this Environment?</vt:lpstr>
      <vt:lpstr>Example of E-Port</vt:lpstr>
      <vt:lpstr>Example of E-Port</vt:lpstr>
      <vt:lpstr>Why E-Portfolios?</vt:lpstr>
      <vt:lpstr>Connections  Development &amp; Exploration  Achievements  Growth </vt:lpstr>
      <vt:lpstr>E-Portfolio Contributions to Assessment</vt:lpstr>
      <vt:lpstr>E-Portfolio Contributions to Assessment</vt:lpstr>
      <vt:lpstr>AAC&amp;U’s Essential Learning Outcomes</vt:lpstr>
      <vt:lpstr>University of the Pacific’s University-wide Learning Outcomes</vt:lpstr>
    </vt:vector>
  </TitlesOfParts>
  <Company>University of the Pacific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Portfolios</dc:title>
  <dc:creator>Denia Andersen</dc:creator>
  <cp:lastModifiedBy>egriego</cp:lastModifiedBy>
  <cp:revision>17</cp:revision>
  <dcterms:created xsi:type="dcterms:W3CDTF">2012-12-03T23:19:05Z</dcterms:created>
  <dcterms:modified xsi:type="dcterms:W3CDTF">2013-07-16T22:26:22Z</dcterms:modified>
</cp:coreProperties>
</file>